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7" r:id="rId2"/>
    <p:sldId id="301" r:id="rId3"/>
    <p:sldId id="286" r:id="rId4"/>
    <p:sldId id="305" r:id="rId5"/>
    <p:sldId id="309" r:id="rId6"/>
    <p:sldId id="311" r:id="rId7"/>
    <p:sldId id="28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F6B83-B9A8-4B69-83AD-84A6A4041A2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8620B-F734-4945-A0F0-F2B83CF93C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7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15353C-7595-4648-9AE8-1AFF445D2BE5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13DF6C-27C0-481A-BFEA-3835E8D337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148511" y="3501008"/>
            <a:ext cx="3719622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Работу  выполнили:</a:t>
            </a:r>
          </a:p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Команда «Умелые ручки»</a:t>
            </a:r>
          </a:p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МБОУ   </a:t>
            </a:r>
            <a:r>
              <a:rPr lang="ru-RU" sz="1400" b="1" dirty="0" err="1" smtClean="0">
                <a:solidFill>
                  <a:srgbClr val="002060"/>
                </a:solidFill>
                <a:latin typeface="Franklin Gothic Medium" pitchFamily="34" charset="0"/>
              </a:rPr>
              <a:t>Усть</a:t>
            </a:r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- Ордынской  средней</a:t>
            </a:r>
          </a:p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общеобразовательной школы №4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Учащиеся: </a:t>
            </a:r>
            <a:r>
              <a:rPr lang="ru-RU" sz="1400" b="1" dirty="0" err="1" smtClean="0">
                <a:solidFill>
                  <a:srgbClr val="002060"/>
                </a:solidFill>
                <a:latin typeface="Franklin Gothic Medium" pitchFamily="34" charset="0"/>
              </a:rPr>
              <a:t>Волчатов</a:t>
            </a:r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Franklin Gothic Medium" pitchFamily="34" charset="0"/>
              </a:rPr>
              <a:t>Данил,Волчатов</a:t>
            </a:r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 Кирилл,                                                              </a:t>
            </a:r>
            <a:r>
              <a:rPr lang="ru-RU" sz="1400" b="1" dirty="0" err="1" smtClean="0">
                <a:solidFill>
                  <a:srgbClr val="002060"/>
                </a:solidFill>
                <a:latin typeface="Franklin Gothic Medium" pitchFamily="34" charset="0"/>
              </a:rPr>
              <a:t>Хандархаев</a:t>
            </a:r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 Руслан,   </a:t>
            </a:r>
            <a:r>
              <a:rPr lang="ru-RU" sz="1400" b="1" dirty="0" err="1" smtClean="0">
                <a:solidFill>
                  <a:srgbClr val="002060"/>
                </a:solidFill>
                <a:latin typeface="Franklin Gothic Medium" pitchFamily="34" charset="0"/>
              </a:rPr>
              <a:t>Шалбаев</a:t>
            </a:r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 Александр.                                                                 Руководитель:  Болотова С.А.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28518" y="6225620"/>
            <a:ext cx="1086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>
                <a:solidFill>
                  <a:srgbClr val="002060"/>
                </a:solidFill>
                <a:latin typeface="Franklin Gothic Medium" pitchFamily="34" charset="0"/>
              </a:rPr>
              <a:t>2017 год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69141" y="5885181"/>
            <a:ext cx="2051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>
                <a:solidFill>
                  <a:srgbClr val="002060"/>
                </a:solidFill>
                <a:latin typeface="Franklin Gothic Medium" pitchFamily="34" charset="0"/>
              </a:rPr>
              <a:t>п. Усть-Ордынский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84443" y="764704"/>
            <a:ext cx="4647938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«Бурятский </a:t>
            </a:r>
            <a:r>
              <a:rPr lang="ru-RU" sz="3600" b="1" dirty="0">
                <a:solidFill>
                  <a:srgbClr val="C00000"/>
                </a:solidFill>
              </a:rPr>
              <a:t>национальный костюм "</a:t>
            </a:r>
          </a:p>
        </p:txBody>
      </p:sp>
      <p:pic>
        <p:nvPicPr>
          <p:cNvPr id="7" name="Picture 2" descr="http://asiarussia.ru/upload/iblock/b6f/b6f0a3bf0632311fcf5ec4686f809d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10" y="1145284"/>
            <a:ext cx="2460422" cy="344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6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66018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dirty="0" smtClean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   Мы хотим познакомиться </a:t>
            </a:r>
            <a:r>
              <a:rPr lang="ru-RU" sz="29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с особенностями  бурятского национального  костюма  девочек, девушек, женщин</a:t>
            </a:r>
            <a:r>
              <a:rPr lang="ru-RU" sz="2900" dirty="0" smtClean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>
              <a:solidFill>
                <a:srgbClr val="2A37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   Предшествующие </a:t>
            </a:r>
            <a:r>
              <a:rPr lang="ru-RU" sz="29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поколения уделяли больше внимание различным вещам, чем мы. Люди каждого поколения с гордостью носили красивые украшения в виде брошей, шерстяные шали, расшитые узорами пояса и головные уборы. </a:t>
            </a:r>
          </a:p>
          <a:p>
            <a:pPr marL="0" indent="0">
              <a:buNone/>
            </a:pPr>
            <a:r>
              <a:rPr lang="ru-RU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8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132856"/>
            <a:ext cx="78488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Цель :  </a:t>
            </a:r>
            <a:r>
              <a:rPr lang="ru-RU" sz="2400" dirty="0" smtClean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познакомиться </a:t>
            </a:r>
            <a:r>
              <a:rPr lang="ru-RU" sz="24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с особенностями </a:t>
            </a:r>
            <a:r>
              <a:rPr lang="ru-RU" sz="2400" dirty="0" smtClean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бурятского </a:t>
            </a:r>
            <a:r>
              <a:rPr lang="ru-RU" sz="2400" dirty="0" smtClean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национального  костюма  девочек, девушек, женщин.</a:t>
            </a:r>
          </a:p>
          <a:p>
            <a:endParaRPr lang="ru-RU" sz="2400" b="1" dirty="0" smtClean="0">
              <a:solidFill>
                <a:srgbClr val="2A3703"/>
              </a:solidFill>
            </a:endParaRPr>
          </a:p>
          <a:p>
            <a:endParaRPr lang="ru-RU" sz="2000" b="1" dirty="0">
              <a:solidFill>
                <a:srgbClr val="2A370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378" y="11663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Основным   элементом   декора   костюма   и   украшений    бурят Иркутской области являлись круглые бляхи и монеты царского или советского времени разного достоинства. Монеты оправлялись в золото или серебро; иногда монеты перемежались с коралловыми бусами. Общее количество и стоимость тех и других определяло степень богатства и родовитости владельца костюма или украшения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9370" y="5301208"/>
            <a:ext cx="878497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Список литературы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Материалы, предоставленные школьным музейным уголком.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2. Материалы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интернет-ресурсов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: www.vikipedia.ru.</a:t>
            </a: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412776"/>
            <a:ext cx="4536504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1.Одежда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девочек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До периода зрелости на девочку смотрели как на чистое (</a:t>
            </a:r>
            <a:r>
              <a:rPr lang="ru-RU" sz="36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арюухан</a:t>
            </a:r>
            <a:r>
              <a:rPr lang="ru-RU" sz="36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) существо, каким считался мужчина, поэтому в ее костюме сохранились все элементы мужского костюма. Девочки носили длинные </a:t>
            </a:r>
            <a:r>
              <a:rPr lang="ru-RU" sz="36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тэрлиги</a:t>
            </a:r>
            <a:r>
              <a:rPr lang="ru-RU" sz="36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 или зимние </a:t>
            </a:r>
            <a:r>
              <a:rPr lang="ru-RU" sz="36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дэгэлы</a:t>
            </a:r>
            <a:r>
              <a:rPr lang="ru-RU" sz="36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, подпоясывались матерчатыми кушаками, которые подчеркивали тонкую, гибкую талию. Повседневные кушаки делали из </a:t>
            </a:r>
            <a:r>
              <a:rPr lang="ru-RU" sz="36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далембы</a:t>
            </a:r>
            <a:r>
              <a:rPr lang="ru-RU" sz="36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, нарядные из шелка в полоску. Разнообразной была прическа, которая всегда служила признаком принадлежности человека к определенному возрастному периоду. Девочки носили одну косу на макушке, часть волос на затылке сбривалась</a:t>
            </a:r>
            <a:r>
              <a:rPr lang="ru-RU" sz="3600" b="1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146" name="Picture 2" descr="https://ds04.infourok.ru/uploads/ex/0d72/0007d5a1-f78087ae/hello_html_mc34d28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3456384" cy="46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1663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cap="all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Особенности</a:t>
            </a:r>
            <a:r>
              <a:rPr lang="ru-RU" sz="2400" cap="all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 </a:t>
            </a:r>
            <a:r>
              <a:rPr lang="ru-RU" sz="2000" cap="all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 </a:t>
            </a:r>
            <a:r>
              <a:rPr lang="ru-RU" sz="2000" cap="all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национального  бурятского костюма девочек</a:t>
            </a:r>
            <a:br>
              <a:rPr lang="ru-RU" sz="2000" cap="all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3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947629"/>
            <a:ext cx="5040560" cy="538234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2. Одежда </a:t>
            </a:r>
            <a:r>
              <a:rPr lang="ru-RU" sz="2000" b="1" dirty="0">
                <a:solidFill>
                  <a:srgbClr val="C00000"/>
                </a:solidFill>
              </a:rPr>
              <a:t>девушек (</a:t>
            </a:r>
            <a:r>
              <a:rPr lang="ru-RU" sz="2000" b="1" dirty="0" err="1">
                <a:solidFill>
                  <a:srgbClr val="C00000"/>
                </a:solidFill>
              </a:rPr>
              <a:t>басаган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дэгэл</a:t>
            </a:r>
            <a:r>
              <a:rPr lang="ru-RU" sz="2000" b="1" dirty="0">
                <a:solidFill>
                  <a:srgbClr val="C00000"/>
                </a:solidFill>
              </a:rPr>
              <a:t>) 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>
                <a:solidFill>
                  <a:srgbClr val="2A3703"/>
                </a:solidFill>
              </a:rPr>
              <a:t> 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комплексе с прической и украшениями отличалась от одежды замужних женщин. Одежда девушки зависела от возраста, она менялась с переходом из одного возрастного периода в другой, с изменением общественного положения. Раньше одежда до замужества сохраняла покрой мужской одежды: </a:t>
            </a:r>
            <a:r>
              <a:rPr lang="ru-RU" sz="20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туникообразная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, с цельнокроеными рукавами, талия не отрезная, на грудной части верхней полы - декоративный </a:t>
            </a:r>
            <a:r>
              <a:rPr lang="ru-RU" sz="20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энгэр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. В последние десятилетия девичьи </a:t>
            </a:r>
            <a:r>
              <a:rPr lang="ru-RU" sz="20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дэгэлы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 стали отрезными по талии, рукава при этом сохранили прежний покров. При шитье одежды для девушек используются те же ткани, что и в женском костюме</a:t>
            </a:r>
            <a:r>
              <a:rPr lang="ru-RU" sz="2000" dirty="0" smtClean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2A37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i.mycdn.me/image?id=816278930735&amp;t=0&amp;plc=WEB&amp;tkn=*7JZpn_qGkRkjOHTSG9t_zTatj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43000"/>
            <a:ext cx="22383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1663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Особенности  национального  </a:t>
            </a:r>
            <a:r>
              <a:rPr lang="ru-RU" sz="2400" dirty="0">
                <a:solidFill>
                  <a:srgbClr val="C00000"/>
                </a:solidFill>
              </a:rPr>
              <a:t>бурятского костюма девушек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124744"/>
            <a:ext cx="4653516" cy="54006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2. Одежда девушек (</a:t>
            </a:r>
            <a:r>
              <a:rPr lang="ru-RU" sz="2000" b="1" dirty="0" err="1">
                <a:solidFill>
                  <a:srgbClr val="C00000"/>
                </a:solidFill>
              </a:rPr>
              <a:t>басаган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дэгэл</a:t>
            </a:r>
            <a:r>
              <a:rPr lang="ru-RU" sz="2000" b="1" dirty="0">
                <a:solidFill>
                  <a:srgbClr val="C00000"/>
                </a:solidFill>
              </a:rPr>
              <a:t>) </a:t>
            </a:r>
            <a:r>
              <a:rPr lang="ru-RU" sz="2000" b="1" dirty="0" smtClean="0">
                <a:solidFill>
                  <a:srgbClr val="C00000"/>
                </a:solidFill>
              </a:rPr>
              <a:t>                              </a:t>
            </a:r>
            <a:r>
              <a:rPr lang="ru-RU" sz="2000" dirty="0" smtClean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13-15 лет коса на макушке оставалась, остальные волосы отращивали и заплетали две косы на висках (</a:t>
            </a:r>
            <a:r>
              <a:rPr lang="ru-RU" sz="20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шанха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). Из затылке из оставшихся волос заплетали 1-3 косы (</a:t>
            </a:r>
            <a:r>
              <a:rPr lang="ru-RU" sz="20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гэзэгэ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). Такая прическа означала переход девочки в следующую возрастную ступень и была первым знаком, отличавшим ее от мальчиков. В 14-16 лет на </a:t>
            </a:r>
            <a:r>
              <a:rPr lang="ru-RU" sz="20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гэзэгэ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 надевали украшение </a:t>
            </a:r>
            <a:r>
              <a:rPr lang="ru-RU" sz="20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саажа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, а на темени укрепляли металлическую пластину сердцевидной формы - </a:t>
            </a:r>
            <a:r>
              <a:rPr lang="ru-RU" sz="20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юбун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. К девушке с таким знаком можно было засылать сватов.</a:t>
            </a:r>
          </a:p>
          <a:p>
            <a:endParaRPr lang="ru-RU" sz="1800" dirty="0">
              <a:solidFill>
                <a:srgbClr val="2A37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s://i.mycdn.me/image?id=816278943535&amp;t=0&amp;plc=WEB&amp;tkn=*2Gw64A61DUe2Wtd60vMTa7-qqf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22383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26064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Особенности  национального  бурятского костюма девушек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196752"/>
            <a:ext cx="4340940" cy="51845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3. Женская </a:t>
            </a:r>
            <a:r>
              <a:rPr lang="ru-RU" sz="2000" b="1" dirty="0">
                <a:solidFill>
                  <a:srgbClr val="C00000"/>
                </a:solidFill>
              </a:rPr>
              <a:t>одежда 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строго соответствовала возрасту женщин, и менялась с переходом их из одного возрастного периода в другой, а также с изменением положения в обществе, семье.</a:t>
            </a:r>
          </a:p>
          <a:p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Женский костюм больше, чем мужской, сохранил родоплеменные и традиционные особенности, что обуславливает выделение 2-х территориальных комплексов - Забайкалья и </a:t>
            </a:r>
            <a:r>
              <a:rPr lang="ru-RU" sz="2000" dirty="0" err="1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Предбайкалья</a:t>
            </a:r>
            <a:r>
              <a:rPr lang="ru-RU" sz="2000" dirty="0">
                <a:solidFill>
                  <a:srgbClr val="2A3703"/>
                </a:solidFill>
                <a:latin typeface="Times New Roman" pitchFamily="18" charset="0"/>
                <a:cs typeface="Times New Roman" pitchFamily="18" charset="0"/>
              </a:rPr>
              <a:t> и их вариантов</a:t>
            </a:r>
            <a:r>
              <a:rPr lang="ru-RU" sz="2000" b="1" dirty="0">
                <a:solidFill>
                  <a:srgbClr val="2A3703"/>
                </a:solidFill>
              </a:rPr>
              <a:t>.</a:t>
            </a:r>
          </a:p>
          <a:p>
            <a:endParaRPr lang="ru-RU" sz="2000" b="1" dirty="0">
              <a:solidFill>
                <a:srgbClr val="2A3703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244827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90751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Особенности  </a:t>
            </a:r>
            <a:r>
              <a:rPr lang="ru-RU" sz="2400" dirty="0">
                <a:solidFill>
                  <a:srgbClr val="C00000"/>
                </a:solidFill>
              </a:rPr>
              <a:t>национального  бурятского костюма  женщин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343</TotalTime>
  <Words>537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Ученик</cp:lastModifiedBy>
  <cp:revision>29</cp:revision>
  <dcterms:created xsi:type="dcterms:W3CDTF">2018-01-26T14:29:59Z</dcterms:created>
  <dcterms:modified xsi:type="dcterms:W3CDTF">2018-02-03T07:59:23Z</dcterms:modified>
</cp:coreProperties>
</file>